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Podkova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odkova-regular.fntdata"/><Relationship Id="rId14" Type="http://schemas.openxmlformats.org/officeDocument/2006/relationships/slide" Target="slides/slide10.xml"/><Relationship Id="rId16" Type="http://schemas.openxmlformats.org/officeDocument/2006/relationships/font" Target="fonts/Podkova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5200"/>
              <a:buNone/>
              <a:defRPr sz="5200"/>
            </a:lvl1pPr>
            <a:lvl2pPr lvl="1" algn="ctr">
              <a:spcBef>
                <a:spcPts val="0"/>
              </a:spcBef>
              <a:buSzPts val="5200"/>
              <a:buNone/>
              <a:defRPr sz="5200"/>
            </a:lvl2pPr>
            <a:lvl3pPr lvl="2" algn="ctr">
              <a:spcBef>
                <a:spcPts val="0"/>
              </a:spcBef>
              <a:buSzPts val="5200"/>
              <a:buNone/>
              <a:defRPr sz="5200"/>
            </a:lvl3pPr>
            <a:lvl4pPr lvl="3" algn="ctr">
              <a:spcBef>
                <a:spcPts val="0"/>
              </a:spcBef>
              <a:buSzPts val="5200"/>
              <a:buNone/>
              <a:defRPr sz="5200"/>
            </a:lvl4pPr>
            <a:lvl5pPr lvl="4" algn="ctr">
              <a:spcBef>
                <a:spcPts val="0"/>
              </a:spcBef>
              <a:buSzPts val="5200"/>
              <a:buNone/>
              <a:defRPr sz="5200"/>
            </a:lvl5pPr>
            <a:lvl6pPr lvl="5" algn="ctr">
              <a:spcBef>
                <a:spcPts val="0"/>
              </a:spcBef>
              <a:buSzPts val="5200"/>
              <a:buNone/>
              <a:defRPr sz="5200"/>
            </a:lvl6pPr>
            <a:lvl7pPr lvl="6" algn="ctr">
              <a:spcBef>
                <a:spcPts val="0"/>
              </a:spcBef>
              <a:buSzPts val="5200"/>
              <a:buNone/>
              <a:defRPr sz="5200"/>
            </a:lvl7pPr>
            <a:lvl8pPr lvl="7" algn="ctr">
              <a:spcBef>
                <a:spcPts val="0"/>
              </a:spcBef>
              <a:buSzPts val="5200"/>
              <a:buNone/>
              <a:defRPr sz="5200"/>
            </a:lvl8pPr>
            <a:lvl9pPr lvl="8" algn="ctr">
              <a:spcBef>
                <a:spcPts val="0"/>
              </a:spcBef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2000"/>
              <a:buNone/>
              <a:defRPr sz="12000"/>
            </a:lvl1pPr>
            <a:lvl2pPr lvl="1" algn="ctr">
              <a:spcBef>
                <a:spcPts val="0"/>
              </a:spcBef>
              <a:buSzPts val="12000"/>
              <a:buNone/>
              <a:defRPr sz="12000"/>
            </a:lvl2pPr>
            <a:lvl3pPr lvl="2" algn="ctr">
              <a:spcBef>
                <a:spcPts val="0"/>
              </a:spcBef>
              <a:buSzPts val="12000"/>
              <a:buNone/>
              <a:defRPr sz="12000"/>
            </a:lvl3pPr>
            <a:lvl4pPr lvl="3" algn="ctr">
              <a:spcBef>
                <a:spcPts val="0"/>
              </a:spcBef>
              <a:buSzPts val="12000"/>
              <a:buNone/>
              <a:defRPr sz="12000"/>
            </a:lvl4pPr>
            <a:lvl5pPr lvl="4" algn="ctr">
              <a:spcBef>
                <a:spcPts val="0"/>
              </a:spcBef>
              <a:buSzPts val="12000"/>
              <a:buNone/>
              <a:defRPr sz="12000"/>
            </a:lvl5pPr>
            <a:lvl6pPr lvl="5" algn="ctr">
              <a:spcBef>
                <a:spcPts val="0"/>
              </a:spcBef>
              <a:buSzPts val="12000"/>
              <a:buNone/>
              <a:defRPr sz="12000"/>
            </a:lvl6pPr>
            <a:lvl7pPr lvl="6" algn="ctr">
              <a:spcBef>
                <a:spcPts val="0"/>
              </a:spcBef>
              <a:buSzPts val="12000"/>
              <a:buNone/>
              <a:defRPr sz="12000"/>
            </a:lvl7pPr>
            <a:lvl8pPr lvl="7" algn="ctr">
              <a:spcBef>
                <a:spcPts val="0"/>
              </a:spcBef>
              <a:buSzPts val="12000"/>
              <a:buNone/>
              <a:defRPr sz="12000"/>
            </a:lvl8pPr>
            <a:lvl9pPr lvl="8" algn="ctr">
              <a:spcBef>
                <a:spcPts val="0"/>
              </a:spcBef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1261650" y="487550"/>
            <a:ext cx="6620700" cy="983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“Два зайца”</a:t>
            </a:r>
          </a:p>
        </p:txBody>
      </p:sp>
      <p:pic>
        <p:nvPicPr>
          <p:cNvPr id="55" name="Shape 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75" y="1879350"/>
            <a:ext cx="836850" cy="2882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11040000" dist="390525">
              <a:srgbClr val="000000">
                <a:alpha val="50000"/>
              </a:srgbClr>
            </a:outerShdw>
          </a:effectLst>
        </p:spPr>
      </p:pic>
      <p:sp>
        <p:nvSpPr>
          <p:cNvPr id="56" name="Shape 56"/>
          <p:cNvSpPr txBox="1"/>
          <p:nvPr/>
        </p:nvSpPr>
        <p:spPr>
          <a:xfrm>
            <a:off x="1936650" y="2091300"/>
            <a:ext cx="5270700" cy="13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sz="2400">
                <a:solidFill>
                  <a:srgbClr val="D9D9D9"/>
                </a:solidFill>
                <a:latin typeface="Podkova"/>
                <a:ea typeface="Podkova"/>
                <a:cs typeface="Podkova"/>
                <a:sym typeface="Podkova"/>
              </a:rPr>
              <a:t>Жанр: 2D point-and-click adventure</a:t>
            </a:r>
          </a:p>
          <a:p>
            <a:pPr lvl="0" algn="ctr">
              <a:spcBef>
                <a:spcPts val="0"/>
              </a:spcBef>
              <a:buNone/>
            </a:pPr>
            <a:r>
              <a:rPr lang="ru" sz="2400">
                <a:solidFill>
                  <a:srgbClr val="D9D9D9"/>
                </a:solidFill>
                <a:latin typeface="Podkova"/>
                <a:ea typeface="Podkova"/>
                <a:cs typeface="Podkova"/>
                <a:sym typeface="Podkova"/>
              </a:rPr>
              <a:t>Сеттинг: Реализм</a:t>
            </a:r>
          </a:p>
        </p:txBody>
      </p:sp>
      <p:sp>
        <p:nvSpPr>
          <p:cNvPr id="57" name="Shape 57"/>
          <p:cNvSpPr txBox="1"/>
          <p:nvPr/>
        </p:nvSpPr>
        <p:spPr>
          <a:xfrm>
            <a:off x="2745750" y="3974750"/>
            <a:ext cx="36525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ru" sz="1800">
                <a:solidFill>
                  <a:srgbClr val="D9D9D9"/>
                </a:solidFill>
                <a:latin typeface="Podkova"/>
                <a:ea typeface="Podkova"/>
                <a:cs typeface="Podkova"/>
                <a:sym typeface="Podkova"/>
              </a:rPr>
              <a:t>Wargaming Academy 17-18’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ru" sz="1800">
                <a:solidFill>
                  <a:srgbClr val="D9D9D9"/>
                </a:solidFill>
                <a:latin typeface="Podkova"/>
                <a:ea typeface="Podkova"/>
                <a:cs typeface="Podkova"/>
                <a:sym typeface="Podkova"/>
              </a:rPr>
              <a:t>Команда 8</a:t>
            </a:r>
          </a:p>
        </p:txBody>
      </p:sp>
      <p:pic>
        <p:nvPicPr>
          <p:cNvPr id="58" name="Shape 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15450" y="1879350"/>
            <a:ext cx="836850" cy="2882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11040000" dist="39052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Спасибо за внимание!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Есть вопрос? Задавайте!</a:t>
            </a:r>
          </a:p>
        </p:txBody>
      </p:sp>
      <p:pic>
        <p:nvPicPr>
          <p:cNvPr id="117" name="Shape 117"/>
          <p:cNvPicPr preferRelativeResize="0"/>
          <p:nvPr/>
        </p:nvPicPr>
        <p:blipFill rotWithShape="1">
          <a:blip r:embed="rId3">
            <a:alphaModFix/>
          </a:blip>
          <a:srcRect b="51874" l="0" r="0" t="0"/>
          <a:stretch/>
        </p:blipFill>
        <p:spPr>
          <a:xfrm flipH="1">
            <a:off x="5146200" y="854800"/>
            <a:ext cx="3120100" cy="517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Синопсис</a:t>
            </a:r>
          </a:p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311700" y="1526950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Podkova"/>
                <a:ea typeface="Podkova"/>
                <a:cs typeface="Podkova"/>
                <a:sym typeface="Podkova"/>
              </a:rPr>
              <a:t>Заурядный обыватель внезапно втягивается в череду захватывающих событий. Его жизнь набирает обороты. Таинственные исчезновения, случайные встречи и, конечно, роковая женщина. Впору считать себя персонажем фильма или розыгрыша. Но не все так просто…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Ключевые фишки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Жанр: Point-and-click adventure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Время прохождения: 30-60 минут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Количество игроков: 1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Игровые платформы: PC (возможен перенос на мобильные платформы)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Референсы: The Wolf Among Us, The Last Door, Se7en, Sin City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Целевая аудитория: от 18 лет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Локализация: русский (возможно английский)</a:t>
            </a:r>
          </a:p>
          <a:p>
            <a:pPr indent="-342900" lvl="0" marL="457200">
              <a:spcBef>
                <a:spcPts val="0"/>
              </a:spcBef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Дата релиза: Май 2018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Геймплей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Классический “point-and-click”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Навигация: Ходьба, осмотр и использование предметов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Взаимодействие: открыть/закрыть дверь, подобрать предмет в инвентарь, включить/выключить рубильник, толкнуть объект и.т.д.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Диалоги: Возможность выбора различных реплик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Вариативность: Различные действия имеют кратковременные последствия</a:t>
            </a:r>
          </a:p>
          <a:p>
            <a:pPr indent="-342900" lvl="0" marL="457200" rtl="0">
              <a:spcBef>
                <a:spcPts val="0"/>
              </a:spcBef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Инвентарь: Использование предметов для выполнения квестовых заданий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Локации и левел-дизайн</a:t>
            </a: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Действие игры разворачивается в трех ключевых локациях - Дом, Работа и Бар “Два зайца”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Перемещение между локациями происходит автоматически после выполнения всех необходимых действий 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Наполнение локаций может варьироваться в зависимости от текущего задания</a:t>
            </a:r>
          </a:p>
          <a:p>
            <a:pPr indent="-342900" lvl="0" marL="457200" rtl="0">
              <a:spcBef>
                <a:spcPts val="0"/>
              </a:spcBef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Каждая локация имеет свою историю и помогает раскрыть сюжет или жизнь персонажей через мелкие детали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Shape 87"/>
          <p:cNvPicPr preferRelativeResize="0"/>
          <p:nvPr/>
        </p:nvPicPr>
        <p:blipFill rotWithShape="1">
          <a:blip r:embed="rId3">
            <a:alphaModFix/>
          </a:blip>
          <a:srcRect b="18244" l="1240" r="8204" t="22383"/>
          <a:stretch/>
        </p:blipFill>
        <p:spPr>
          <a:xfrm>
            <a:off x="1512774" y="267975"/>
            <a:ext cx="5714974" cy="2105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 rotWithShape="1">
          <a:blip r:embed="rId4">
            <a:alphaModFix/>
          </a:blip>
          <a:srcRect b="10820" l="7295" r="0" t="19415"/>
          <a:stretch/>
        </p:blipFill>
        <p:spPr>
          <a:xfrm>
            <a:off x="311700" y="2783700"/>
            <a:ext cx="4187617" cy="177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Shape 89"/>
          <p:cNvPicPr preferRelativeResize="0"/>
          <p:nvPr/>
        </p:nvPicPr>
        <p:blipFill rotWithShape="1">
          <a:blip r:embed="rId5">
            <a:alphaModFix/>
          </a:blip>
          <a:srcRect b="15315" l="0" r="1951" t="15790"/>
          <a:stretch/>
        </p:blipFill>
        <p:spPr>
          <a:xfrm>
            <a:off x="4562025" y="2783700"/>
            <a:ext cx="4413224" cy="1745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Стиль и арт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1166600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Пиксель-арт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Нуар</a:t>
            </a:r>
          </a:p>
          <a:p>
            <a:pPr indent="-342900" lvl="0" marL="457200">
              <a:spcBef>
                <a:spcPts val="0"/>
              </a:spcBef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Мрачные локации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6850" y="445025"/>
            <a:ext cx="3795475" cy="213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 rotWithShape="1">
          <a:blip r:embed="rId4">
            <a:alphaModFix/>
          </a:blip>
          <a:srcRect b="1979" l="58977" r="0" t="-1980"/>
          <a:stretch/>
        </p:blipFill>
        <p:spPr>
          <a:xfrm>
            <a:off x="579738" y="2833090"/>
            <a:ext cx="7758422" cy="2050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Основные фичи</a:t>
            </a: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Интригующий сюжетный твист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Действие в трех актах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5 главных действующих лиц со своей историей и целями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Три постоянно </a:t>
            </a:r>
            <a:r>
              <a:rPr lang="ru">
                <a:latin typeface="Podkova"/>
                <a:ea typeface="Podkova"/>
                <a:cs typeface="Podkova"/>
                <a:sym typeface="Podkova"/>
              </a:rPr>
              <a:t>меняющиеся</a:t>
            </a:r>
            <a:r>
              <a:rPr lang="ru">
                <a:latin typeface="Podkova"/>
                <a:ea typeface="Podkova"/>
                <a:cs typeface="Podkova"/>
                <a:sym typeface="Podkova"/>
              </a:rPr>
              <a:t> локации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Экшн-сцены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Неожиданная концовка</a:t>
            </a:r>
          </a:p>
          <a:p>
            <a:pPr indent="-342900" lvl="0" marL="457200" rtl="0">
              <a:spcBef>
                <a:spcPts val="0"/>
              </a:spcBef>
              <a:buSzPts val="1800"/>
              <a:buFont typeface="Podkova"/>
              <a:buChar char="●"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Возможность “эпизодичности истории”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odkova"/>
                <a:ea typeface="Podkova"/>
                <a:cs typeface="Podkova"/>
                <a:sym typeface="Podkova"/>
              </a:rPr>
              <a:t>Желанность, осуществимость, рентабельность</a:t>
            </a:r>
          </a:p>
        </p:txBody>
      </p:sp>
      <p:pic>
        <p:nvPicPr>
          <p:cNvPr id="109" name="Shape 109"/>
          <p:cNvPicPr preferRelativeResize="0"/>
          <p:nvPr/>
        </p:nvPicPr>
        <p:blipFill rotWithShape="1">
          <a:blip r:embed="rId3">
            <a:alphaModFix/>
          </a:blip>
          <a:srcRect b="0" l="0" r="24607" t="0"/>
          <a:stretch/>
        </p:blipFill>
        <p:spPr>
          <a:xfrm>
            <a:off x="2392075" y="1191300"/>
            <a:ext cx="3691100" cy="363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5842925" y="3355975"/>
            <a:ext cx="2183100" cy="5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800">
                <a:solidFill>
                  <a:srgbClr val="FFFFFF"/>
                </a:solidFill>
                <a:latin typeface="Podkova"/>
                <a:ea typeface="Podkova"/>
                <a:cs typeface="Podkova"/>
                <a:sym typeface="Podkova"/>
              </a:rPr>
              <a:t>Игра - “</a:t>
            </a:r>
            <a:r>
              <a:rPr lang="ru" sz="1800">
                <a:solidFill>
                  <a:srgbClr val="FFFFFF"/>
                </a:solidFill>
                <a:latin typeface="Podkova"/>
                <a:ea typeface="Podkova"/>
                <a:cs typeface="Podkova"/>
                <a:sym typeface="Podkova"/>
              </a:rPr>
              <a:t>Два зайца”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